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3B23-1768-43FF-9F65-4EB4386BA241}" type="datetimeFigureOut">
              <a:rPr lang="es-MX" smtClean="0"/>
              <a:t>16/03/2016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D244-F299-46F8-AF2C-633D665C85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97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DD244-F299-46F8-AF2C-633D665C859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17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B094-7027-43CF-9266-6549E10C26B7}" type="datetimeFigureOut">
              <a:rPr lang="es-MX" smtClean="0"/>
              <a:pPr/>
              <a:t>16/03/2016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5D6B-AF64-40C9-BE6C-D1B99CBA7B0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  <a:t>ARLETTE IVONNE VÁZQUEZ ZETINA</a:t>
            </a:r>
            <a:b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  <a:t/>
            </a:r>
            <a:b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  <a:t>4° LEP </a:t>
            </a:r>
            <a:b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  <a:t/>
            </a:r>
            <a:b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  <a:t>EDUCACIÓN HISTÓRICA EN DIVERSOS CONTEXTOS</a:t>
            </a:r>
            <a:b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  <a:t/>
            </a:r>
            <a:br>
              <a:rPr lang="es-MX" b="1" dirty="0">
                <a:solidFill>
                  <a:srgbClr val="663300"/>
                </a:solidFill>
                <a:latin typeface="Agency FB" panose="020B0503020202020204" pitchFamily="34" charset="0"/>
              </a:rPr>
            </a:br>
            <a:r>
              <a:rPr lang="es-MX" b="1" dirty="0" smtClean="0">
                <a:solidFill>
                  <a:srgbClr val="663300"/>
                </a:solidFill>
                <a:latin typeface="Agency FB" panose="020B0503020202020204" pitchFamily="34" charset="0"/>
              </a:rPr>
              <a:t>LIC. ENA RAMOS CHAGOYA</a:t>
            </a:r>
            <a:endParaRPr lang="es-MX" b="1" dirty="0">
              <a:solidFill>
                <a:srgbClr val="6633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t="14024" r="79137" b="55924"/>
          <a:stretch>
            <a:fillRect/>
          </a:stretch>
        </p:blipFill>
        <p:spPr bwMode="auto">
          <a:xfrm>
            <a:off x="-27151" y="0"/>
            <a:ext cx="1403648" cy="3839686"/>
          </a:xfrm>
          <a:prstGeom prst="rect">
            <a:avLst/>
          </a:prstGeom>
          <a:noFill/>
        </p:spPr>
      </p:pic>
      <p:pic>
        <p:nvPicPr>
          <p:cNvPr id="7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l="20075" t="15687" r="49213" b="55924"/>
          <a:stretch>
            <a:fillRect/>
          </a:stretch>
        </p:blipFill>
        <p:spPr bwMode="auto">
          <a:xfrm>
            <a:off x="1331640" y="0"/>
            <a:ext cx="3923928" cy="3861048"/>
          </a:xfrm>
          <a:prstGeom prst="rect">
            <a:avLst/>
          </a:prstGeom>
          <a:noFill/>
        </p:spPr>
      </p:pic>
      <p:pic>
        <p:nvPicPr>
          <p:cNvPr id="8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l="50993" t="15381" r="17881" b="55924"/>
          <a:stretch>
            <a:fillRect/>
          </a:stretch>
        </p:blipFill>
        <p:spPr bwMode="auto">
          <a:xfrm>
            <a:off x="5220072" y="0"/>
            <a:ext cx="3923928" cy="3789040"/>
          </a:xfrm>
          <a:prstGeom prst="rect">
            <a:avLst/>
          </a:prstGeom>
          <a:noFill/>
        </p:spPr>
      </p:pic>
      <p:pic>
        <p:nvPicPr>
          <p:cNvPr id="9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l="20075" t="15687" r="49213" b="55924"/>
          <a:stretch>
            <a:fillRect/>
          </a:stretch>
        </p:blipFill>
        <p:spPr bwMode="auto">
          <a:xfrm>
            <a:off x="5004048" y="3717032"/>
            <a:ext cx="4139952" cy="3140968"/>
          </a:xfrm>
          <a:prstGeom prst="rect">
            <a:avLst/>
          </a:prstGeom>
          <a:noFill/>
        </p:spPr>
      </p:pic>
      <p:pic>
        <p:nvPicPr>
          <p:cNvPr id="10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l="81457" t="15381" r="3090" b="55924"/>
          <a:stretch>
            <a:fillRect/>
          </a:stretch>
        </p:blipFill>
        <p:spPr bwMode="auto">
          <a:xfrm>
            <a:off x="2267744" y="3789040"/>
            <a:ext cx="2736304" cy="3068960"/>
          </a:xfrm>
          <a:prstGeom prst="rect">
            <a:avLst/>
          </a:prstGeom>
          <a:noFill/>
        </p:spPr>
      </p:pic>
      <p:pic>
        <p:nvPicPr>
          <p:cNvPr id="12" name="Picture 4" descr="http://dibujoscolorear.net/images/pDn9cieiT.png"/>
          <p:cNvPicPr>
            <a:picLocks noChangeAspect="1" noChangeArrowheads="1"/>
          </p:cNvPicPr>
          <p:nvPr/>
        </p:nvPicPr>
        <p:blipFill>
          <a:blip r:embed="rId3" cstate="print"/>
          <a:srcRect l="50993" t="15381" r="33775" b="55924"/>
          <a:stretch>
            <a:fillRect/>
          </a:stretch>
        </p:blipFill>
        <p:spPr bwMode="auto">
          <a:xfrm>
            <a:off x="14434" y="3717032"/>
            <a:ext cx="2397326" cy="314096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511152" y="84843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OBJETO:</a:t>
            </a:r>
            <a:endParaRPr lang="es-MX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75656" y="1339850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información que contiene el objeto se deriva del producto de la actividad humana, determina su identidad.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55876" y="848433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-Los </a:t>
            </a:r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objetos hablan de necesidades humanas, relaciones, costumbres, tradiciones y creencias de sociedades pasadas y actuales. </a:t>
            </a:r>
          </a:p>
          <a:p>
            <a:pPr lvl="0" algn="just"/>
            <a:r>
              <a:rPr lang="es-MX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tiene características como universalidad en el espacio y tiempo.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08158" y="1056457"/>
            <a:ext cx="15121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material implica, una teoría sobre los objetos y una práctica de investigación sobre los mismos, basada en el análisis. </a:t>
            </a:r>
            <a:endParaRPr lang="es-MX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1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RAZ. INDUCTIVO:</a:t>
            </a:r>
            <a:endParaRPr lang="es-MX" sz="11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80312" y="964759"/>
            <a:ext cx="15121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-Parte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del estudio de una pieza para llegar a un concepto general sintético. </a:t>
            </a:r>
          </a:p>
          <a:p>
            <a:pPr lvl="0" algn="just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científica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usa el razonamiento inductivo al inferir conclusiones generales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9512" y="4437112"/>
            <a:ext cx="21602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1.-Análisis </a:t>
            </a:r>
            <a:r>
              <a:rPr lang="es-MX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sz="105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pieza:</a:t>
            </a:r>
            <a:r>
              <a:rPr lang="es-MX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0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 conocer la pieza en sí misma y en relación con otras.</a:t>
            </a:r>
          </a:p>
          <a:p>
            <a:pPr lvl="0" algn="just"/>
            <a:r>
              <a:rPr lang="es-MX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*Descripción </a:t>
            </a:r>
            <a:r>
              <a:rPr 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del objeto: </a:t>
            </a:r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finalidad es enseñar a verlo; es decir, pretende completar la aprehensión sensitiva. A la descripción se le llamará “lectura” del objeto.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483768" y="4437112"/>
            <a:ext cx="24482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2.-Comparación </a:t>
            </a:r>
            <a:r>
              <a:rPr lang="es-MX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de los objetos entre sí: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Establece categorías jerárquicas, de la más general a la más específica. Ayuda a clasificar y a observar semejanzas y diferencias. </a:t>
            </a:r>
          </a:p>
          <a:p>
            <a:pPr lvl="0" algn="just"/>
            <a:r>
              <a:rPr lang="es-MX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3.-Cronología </a:t>
            </a:r>
            <a:r>
              <a:rPr lang="es-MX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relativa: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Se deriva la situación antecedente – consecuente, que tiene respecto a la que le precede y le sucede.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148064" y="4437112"/>
            <a:ext cx="17722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4.-Estadística</a:t>
            </a:r>
            <a:r>
              <a:rPr lang="es-MX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Valora numéricamente la importancia cultural de una pieza respecto a otras de un mismo grupo. </a:t>
            </a:r>
          </a:p>
          <a:p>
            <a:pPr lvl="0" algn="just"/>
            <a:r>
              <a:rPr lang="es-MX" sz="10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5.-Relación </a:t>
            </a:r>
            <a:r>
              <a:rPr lang="es-MX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con otro género de piezas: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De la misma cultura con otras por su función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182036" y="4277119"/>
            <a:ext cx="187220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s-MX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reconstruirse el proceso investigador se van armonizando y organizando las distintas contextualizaciones que se han ido haciendo del objeto, concluyéndose una valoración del mismo dentro de su contexto cultural.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7597"/>
          <a:stretch/>
        </p:blipFill>
        <p:spPr>
          <a:xfrm>
            <a:off x="0" y="0"/>
            <a:ext cx="3888013" cy="3840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7597"/>
          <a:stretch/>
        </p:blipFill>
        <p:spPr>
          <a:xfrm>
            <a:off x="3888013" y="3805"/>
            <a:ext cx="5255987" cy="38408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504" y="908720"/>
            <a:ext cx="172819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 </a:t>
            </a:r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síntesis tendremos el objeto situado en el espacio y en el tiempo, y en relación con una actividad económica y con el desarrollo tecnológico con unas costumbres socioeconómicas o socio políticas.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05770" y="139346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razonamiento deductivo parte de lo general hacia lo individual.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27100" y="908720"/>
            <a:ext cx="23096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general se convierte en un punto de partida para conocer las realidades particulares que ya estaban contenidas en la generalización. </a:t>
            </a:r>
            <a:endParaRPr lang="es-MX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hipótesis, dirige las observaciones sistemáticas.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06778" y="1278052"/>
            <a:ext cx="2285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-Las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son necesarias para dirigir la investigación, para determinar qué datos adicionales deben ser recogidos y para guiar el análisis de dados.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05769" y="908720"/>
            <a:ext cx="178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RAZ. DEDUCTIVO</a:t>
            </a:r>
            <a:r>
              <a:rPr lang="es-MX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413</Words>
  <Application>Microsoft Office PowerPoint</Application>
  <PresentationFormat>Presentación en pantalla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Agency FB</vt:lpstr>
      <vt:lpstr>Arial</vt:lpstr>
      <vt:lpstr>Calibri</vt:lpstr>
      <vt:lpstr>Tema de Office</vt:lpstr>
      <vt:lpstr>ARLETTE IVONNE VÁZQUEZ ZETINA  4° LEP   EDUCACIÓN HISTÓRICA EN DIVERSOS CONTEXTOS  LIC. ENA RAMOS CHAGOYA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ENA</dc:creator>
  <cp:lastModifiedBy>Ivonne Vázquez Zetina</cp:lastModifiedBy>
  <cp:revision>11</cp:revision>
  <dcterms:created xsi:type="dcterms:W3CDTF">2016-03-02T19:09:51Z</dcterms:created>
  <dcterms:modified xsi:type="dcterms:W3CDTF">2016-03-16T21:00:20Z</dcterms:modified>
</cp:coreProperties>
</file>